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90" r:id="rId3"/>
    <p:sldId id="491" r:id="rId4"/>
    <p:sldId id="426" r:id="rId5"/>
    <p:sldId id="429" r:id="rId6"/>
    <p:sldId id="431" r:id="rId7"/>
    <p:sldId id="402" r:id="rId8"/>
    <p:sldId id="403" r:id="rId9"/>
    <p:sldId id="432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73655" autoAdjust="0"/>
  </p:normalViewPr>
  <p:slideViewPr>
    <p:cSldViewPr snapToGrid="0">
      <p:cViewPr>
        <p:scale>
          <a:sx n="74" d="100"/>
          <a:sy n="74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DA117-10E6-4BFD-ADAF-6E7EA5EFA42C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6AFD1-51E9-4B71-9D56-066F69D17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2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7D49-0A3C-46EB-8E1C-106C1194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C021-1B81-476A-85A3-A9790C427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A1B1-2255-4C58-B244-3E02ABAF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1215B1D1-5DE1-47DB-A0E0-D90E014977A8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EC2-F75E-41E5-9E98-BA1335D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5C43-B8A3-44D5-A474-F3CC7DF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2C6EE99F-0117-4778-A5E6-E87F21AC5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6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E3C5-350D-4E53-9ACF-A299AE8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A61A-888C-4AFA-8593-9D2AB6D7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2D77F-A145-4E2C-823E-B5ABB8C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C15D-B093-4F22-BB32-C2B1D8A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98AC-578D-45FB-BED9-7902F420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601-32B1-40CB-9322-8C42640E0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CC68D-9DCF-450F-8372-E1CE84BC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8BF9-1D50-44AA-BDF3-3F00CA1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9369-2A1F-42AD-9DA3-3F6F16DD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BAAF-DFBA-4EE2-9FD9-D66F6BC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6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071-B6FD-4F12-8935-8160D6FE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B998-74F9-42B5-8DFA-847F1234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917B-93E4-4FB8-8887-96A8D39C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1215B1D1-5DE1-47DB-A0E0-D90E014977A8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BF2E6-B840-4E5D-BB20-6D3A9782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E0B7-1032-4984-8399-B761860E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2C6EE99F-0117-4778-A5E6-E87F21AC5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ADF-B487-4F63-8EBC-EB47C7FC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E1C2-ECEC-4871-95D4-6E825E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370E2-90B8-44EE-9C0C-2323FE5B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BEFF-5FCB-4C7A-AB66-3984B24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E514-926B-49DB-A293-C9A413A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2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D3-20A5-4EB1-BB0C-A841FE7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5A70-C0D9-4D0E-8848-5AB546F21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60AA4-A946-431E-88B9-4137792A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EC5E-0CC5-46FA-A67F-829E0D34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1F9A-F569-4AD9-948C-FF219F39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1CEC-150F-4EA8-8D31-18D0DF1C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3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1F67-CF1C-40DD-8966-3D1E99E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539C-3EE8-4C7D-9A87-B325D54C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959B-5305-427B-AD9E-A877DEBF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33ADE-0BE2-4235-8777-DBCE6467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D0B3-6529-462D-9F6D-78633561D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44967-B153-472D-A03A-C6CA824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A2E02-8A1A-487C-9EBC-377AF15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B0991-2ACB-404F-8F57-23C3CA4D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7AB3-1B9A-4044-8EE7-5BF5BCBD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5BAA-D49A-4B57-A752-4B42366A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17D56-F767-49C5-8E2A-4E759B7C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58AA-9FF9-4991-A7BC-6567529B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830C-2CDB-45E8-9C41-A1D6438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6091-CD5C-449E-B96C-CC66394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8013-AFFB-4681-B51B-741F7081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6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630D-7FAA-4425-8CD2-6299717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A20-98C1-44EC-B39C-952BA3B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2F57C-0FCC-4540-A105-F733044D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9C767-62CC-4CA9-AF1D-4E049993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AAAE-E77E-4FB8-B001-8507C16F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EF175-C626-4C86-8741-D6C2A9FC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F58-F979-440C-9DEC-2DCF48F9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9D3E8-9D59-487A-B75B-FB267EE9F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7EF-8C12-489A-AEFB-5BAA1F5C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3F761-5E1D-456F-86D1-E9D21766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D2A-30CF-4472-B7F7-0A9AEEDE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48BB0-DB3D-4D6B-A072-C5C176C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AB4D-54BB-4AE2-A1CD-CB5BC69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E965-DBB1-4267-AC1D-F2F02BA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27C8F-6D0F-4BE0-88EA-70E105671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F2317-553D-4A7D-AB16-B818C33C2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3514-1016-4B3C-B5F1-B5CCEE697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8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otel.pressbooks.pub/statisticsthroughequitylens/chapter/probabilit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news.wosu.org/news/2019-01-21/avoiding-bail-inside-franklin-countys-pre-trial-release-effor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4900" dirty="0"/>
              <a:t>Lecture 2a</a:t>
            </a:r>
            <a:br>
              <a:rPr lang="en-US" sz="4900" dirty="0"/>
            </a:br>
            <a:r>
              <a:rPr lang="en-US" sz="4900" dirty="0"/>
              <a:t>Probability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6E84-BD44-4EC9-9A40-E4AADAA4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</a:t>
            </a:r>
            <a:br>
              <a:rPr lang="en-US" dirty="0"/>
            </a:br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EA2A-B61A-445F-90EC-C122D8D43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1934482"/>
            <a:ext cx="592182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random variable</a:t>
            </a:r>
            <a:r>
              <a:rPr lang="en-US" dirty="0"/>
              <a:t> – uncertain value (result of a random process)</a:t>
            </a:r>
          </a:p>
          <a:p>
            <a:endParaRPr lang="en-US" dirty="0"/>
          </a:p>
          <a:p>
            <a:r>
              <a:rPr lang="en-US" dirty="0"/>
              <a:t>Example of variables that are not random</a:t>
            </a:r>
          </a:p>
          <a:p>
            <a:pPr lvl="1"/>
            <a:r>
              <a:rPr lang="en-US" dirty="0"/>
              <a:t>Yesterday’s weather</a:t>
            </a:r>
          </a:p>
          <a:p>
            <a:pPr lvl="1"/>
            <a:r>
              <a:rPr lang="en-US" dirty="0"/>
              <a:t>Your weight when you were born</a:t>
            </a:r>
          </a:p>
          <a:p>
            <a:endParaRPr lang="en-US" dirty="0"/>
          </a:p>
          <a:p>
            <a:r>
              <a:rPr lang="en-US" dirty="0"/>
              <a:t>Example of variables that are random</a:t>
            </a:r>
          </a:p>
          <a:p>
            <a:pPr lvl="1"/>
            <a:r>
              <a:rPr lang="en-US" dirty="0"/>
              <a:t>Tomorrow’s weather</a:t>
            </a:r>
          </a:p>
          <a:p>
            <a:pPr lvl="1"/>
            <a:r>
              <a:rPr lang="en-US" dirty="0"/>
              <a:t>Height of child in 5 years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D96-21E0-2502-4E01-3BFABA8F1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E019-2C0D-41CC-B09A-523A1F91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717A1-D249-4E49-8176-54B7A6711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4739"/>
                <a:ext cx="6861309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Probabilities are assigned to events (the outcomes of random variables)</a:t>
                </a:r>
              </a:p>
              <a:p>
                <a:endParaRPr lang="en-US" dirty="0"/>
              </a:p>
              <a:p>
                <a:r>
                  <a:rPr lang="en-US" dirty="0"/>
                  <a:t>The sum of the probabilities of all distinct (mutually exclusive) events equals one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Other basic probability rules:</a:t>
                </a:r>
              </a:p>
              <a:p>
                <a:pPr lvl="1"/>
                <a:r>
                  <a:rPr lang="en-US" dirty="0"/>
                  <a:t>Minimum value = 0, Maximum value = 1 (0% chance, 100% chance)</a:t>
                </a:r>
              </a:p>
              <a:p>
                <a:pPr lvl="1"/>
                <a:r>
                  <a:rPr lang="en-US" dirty="0"/>
                  <a:t>P(A) = (count of events of type A)  / (total number of events)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717A1-D249-4E49-8176-54B7A6711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4739"/>
                <a:ext cx="6861309" cy="4667250"/>
              </a:xfrm>
              <a:blipFill>
                <a:blip r:embed="rId2"/>
                <a:stretch>
                  <a:fillRect l="-1422" t="-3791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78F304F-A0A5-4602-8A60-0FB369B98B9D}"/>
              </a:ext>
            </a:extLst>
          </p:cNvPr>
          <p:cNvSpPr/>
          <p:nvPr/>
        </p:nvSpPr>
        <p:spPr>
          <a:xfrm>
            <a:off x="7885041" y="3021494"/>
            <a:ext cx="2544418" cy="98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0B004-AB35-4F90-9C10-2F58D4438029}"/>
              </a:ext>
            </a:extLst>
          </p:cNvPr>
          <p:cNvSpPr/>
          <p:nvPr/>
        </p:nvSpPr>
        <p:spPr>
          <a:xfrm>
            <a:off x="10429459" y="3021493"/>
            <a:ext cx="781878" cy="980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C45C27-637E-4184-8831-B218707785D3}"/>
              </a:ext>
            </a:extLst>
          </p:cNvPr>
          <p:cNvSpPr/>
          <p:nvPr/>
        </p:nvSpPr>
        <p:spPr>
          <a:xfrm>
            <a:off x="7885041" y="4002154"/>
            <a:ext cx="2729950" cy="9806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A319C4-70B1-4692-A9B8-CE66A94558D4}"/>
              </a:ext>
            </a:extLst>
          </p:cNvPr>
          <p:cNvSpPr/>
          <p:nvPr/>
        </p:nvSpPr>
        <p:spPr>
          <a:xfrm>
            <a:off x="10614991" y="4002154"/>
            <a:ext cx="596346" cy="9806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2977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“Event Space”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611B6F-AC03-4449-CB1B-E964A80998CD}"/>
              </a:ext>
            </a:extLst>
          </p:cNvPr>
          <p:cNvSpPr txBox="1"/>
          <p:nvPr/>
        </p:nvSpPr>
        <p:spPr>
          <a:xfrm>
            <a:off x="1587260" y="1751162"/>
            <a:ext cx="87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all of the distinct events that could happen when selecting a card from a deck?</a:t>
            </a:r>
          </a:p>
        </p:txBody>
      </p:sp>
    </p:spTree>
    <p:extLst>
      <p:ext uri="{BB962C8B-B14F-4D97-AF65-F5344CB8AC3E}">
        <p14:creationId xmlns:p14="http://schemas.microsoft.com/office/powerpoint/2010/main" val="217315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𝐶𝑎𝑟𝑑</m:t>
                    </m:r>
                  </m:oMath>
                </a14:m>
                <a:r>
                  <a:rPr lang="en-US" dirty="0"/>
                  <a:t> is our random variable, and the event is if it’s a king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𝐾𝑖𝑛𝑔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𝐾𝑖𝑛𝑔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𝑐𝑜𝑢𝑙𝑑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𝑑𝑟𝑎𝑤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𝐾𝑖𝑛𝑔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𝑑𝑟𝑎𝑤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1A8CE-EC6F-4E78-B42C-CDFA3B5D807A}"/>
              </a:ext>
            </a:extLst>
          </p:cNvPr>
          <p:cNvSpPr/>
          <p:nvPr/>
        </p:nvSpPr>
        <p:spPr>
          <a:xfrm>
            <a:off x="8595360" y="2956734"/>
            <a:ext cx="729476" cy="3157985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32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𝐾𝑖𝑛𝑔</m:t>
                        </m:r>
                      </m:e>
                    </m:d>
                  </m:oMath>
                </a14:m>
                <a:r>
                  <a:rPr lang="en-US" dirty="0"/>
                  <a:t> = 4 / 52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1A8CE-EC6F-4E78-B42C-CDFA3B5D807A}"/>
              </a:ext>
            </a:extLst>
          </p:cNvPr>
          <p:cNvSpPr/>
          <p:nvPr/>
        </p:nvSpPr>
        <p:spPr>
          <a:xfrm>
            <a:off x="8595360" y="2956734"/>
            <a:ext cx="729476" cy="3157985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8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7F1C47-421E-4E59-9566-18BF4B14CDA0}"/>
              </a:ext>
            </a:extLst>
          </p:cNvPr>
          <p:cNvSpPr/>
          <p:nvPr/>
        </p:nvSpPr>
        <p:spPr>
          <a:xfrm>
            <a:off x="1745672" y="4472247"/>
            <a:ext cx="7579164" cy="1642472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28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7F1C47-421E-4E59-9566-18BF4B14CDA0}"/>
              </a:ext>
            </a:extLst>
          </p:cNvPr>
          <p:cNvSpPr/>
          <p:nvPr/>
        </p:nvSpPr>
        <p:spPr>
          <a:xfrm>
            <a:off x="1745672" y="4472247"/>
            <a:ext cx="7579164" cy="1642472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10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5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7EC1-3992-CA61-49D8-13597036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Probability?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2BD2-C987-9224-1601-2A87FB66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4743" cy="4351338"/>
          </a:xfrm>
        </p:spPr>
        <p:txBody>
          <a:bodyPr/>
          <a:lstStyle/>
          <a:p>
            <a:r>
              <a:rPr lang="en-US" dirty="0"/>
              <a:t>Probability measures the likelihood of an event occurring</a:t>
            </a:r>
          </a:p>
          <a:p>
            <a:pPr lvl="1"/>
            <a:r>
              <a:rPr lang="en-US" dirty="0"/>
              <a:t>Range: 0 (impossible) to 1 (certain)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Formula: </a:t>
            </a:r>
          </a:p>
          <a:p>
            <a:pPr lvl="1"/>
            <a:r>
              <a:rPr lang="en-US" dirty="0"/>
              <a:t>P(Event)  = Number of favorable outcomes / Number of all outcomes</a:t>
            </a:r>
          </a:p>
        </p:txBody>
      </p:sp>
      <p:pic>
        <p:nvPicPr>
          <p:cNvPr id="1027" name="Picture 3" descr="An image of Possible Values for Probabilities--0% to 50% to 100%">
            <a:extLst>
              <a:ext uri="{FF2B5EF4-FFF2-40B4-BE49-F238E27FC236}">
                <a16:creationId xmlns:a16="http://schemas.microsoft.com/office/drawing/2014/main" id="{D77A2397-B174-7650-2FE8-9A52BDB1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326369"/>
            <a:ext cx="45910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C8E4FB-DC39-5C4F-CF9A-33862A9D67A6}"/>
              </a:ext>
            </a:extLst>
          </p:cNvPr>
          <p:cNvSpPr txBox="1"/>
          <p:nvPr/>
        </p:nvSpPr>
        <p:spPr>
          <a:xfrm>
            <a:off x="10831286" y="461236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E019-2C0D-41CC-B09A-523A1F91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717A1-D249-4E49-8176-54B7A6711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8472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probability distribution is mapping of events to probabilities.</a:t>
                </a:r>
              </a:p>
              <a:p>
                <a:pPr lvl="1"/>
                <a:r>
                  <a:rPr lang="en-US" dirty="0"/>
                  <a:t>For example, if we have a fair coin and we toss it once</a:t>
                </a:r>
              </a:p>
              <a:p>
                <a:pPr lvl="2"/>
                <a:r>
                  <a:rPr lang="en-US" dirty="0"/>
                  <a:t>Event space: Heads, Tails</a:t>
                </a:r>
              </a:p>
              <a:p>
                <a:pPr lvl="2"/>
                <a:r>
                  <a:rPr lang="en-US" dirty="0"/>
                  <a:t>P(Coin=Heads) = 0.5</a:t>
                </a:r>
              </a:p>
              <a:p>
                <a:pPr lvl="2"/>
                <a:r>
                  <a:rPr lang="en-US" dirty="0"/>
                  <a:t>P(Coin=Tails) = 0.5</a:t>
                </a:r>
              </a:p>
              <a:p>
                <a:r>
                  <a:rPr lang="en-US" dirty="0"/>
                  <a:t>We have a described the probability distribution for the events that could happen when tossing a coin once.</a:t>
                </a:r>
              </a:p>
              <a:p>
                <a:pPr lvl="1"/>
                <a:r>
                  <a:rPr lang="en-US" sz="1800" dirty="0"/>
                  <a:t>As a reminder, the probability distribution for FTA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=0.148</m:t>
                    </m:r>
                  </m:oMath>
                </a14:m>
                <a:endParaRPr lang="en-US" sz="18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=0.852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717A1-D249-4E49-8176-54B7A6711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84721" cy="4351338"/>
              </a:xfrm>
              <a:blipFill>
                <a:blip r:embed="rId2"/>
                <a:stretch>
                  <a:fillRect l="-1528" t="-2801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A9CDD8-D4D3-30AE-4956-FE97A9D7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21" y="1367334"/>
            <a:ext cx="4584589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65C8-1693-43A9-AB80-B5ABD2BC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A04CF1-E136-078E-5F36-76196EFE3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24909" cy="4351338"/>
              </a:xfrm>
            </p:spPr>
            <p:txBody>
              <a:bodyPr/>
              <a:lstStyle/>
              <a:p>
                <a:r>
                  <a:rPr lang="en-US" dirty="0"/>
                  <a:t>Drawing 4 kings from a stack of cards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𝑘𝑖𝑛𝑔𝑠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𝑘𝑖𝑛𝑔𝑠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𝑐𝑎𝑟𝑑𝑠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A04CF1-E136-078E-5F36-76196EFE3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24909" cy="4351338"/>
              </a:xfrm>
              <a:blipFill>
                <a:blip r:embed="rId2"/>
                <a:stretch>
                  <a:fillRect l="-1854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AAFCDC9-71A9-D9BC-D6E7-84F8B51E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69" y="-49780"/>
            <a:ext cx="5372717" cy="6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5806-2CE2-493D-AE74-4582D4FD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E404-05D7-4AC2-9370-8D315316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72" y="1825625"/>
            <a:ext cx="612536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Context: Bail/Pretrial</a:t>
            </a:r>
          </a:p>
          <a:p>
            <a:endParaRPr lang="en-US" dirty="0"/>
          </a:p>
          <a:p>
            <a:r>
              <a:rPr lang="en-US" dirty="0"/>
              <a:t>When a person gets arrested, they go in front of a judge who decides to detain or release</a:t>
            </a:r>
          </a:p>
          <a:p>
            <a:endParaRPr lang="en-US" dirty="0"/>
          </a:p>
          <a:p>
            <a:r>
              <a:rPr lang="en-US" dirty="0"/>
              <a:t>Decision is based on flight or public safety risk:</a:t>
            </a:r>
          </a:p>
          <a:p>
            <a:pPr lvl="1">
              <a:buFontTx/>
              <a:buChar char="-"/>
            </a:pPr>
            <a:r>
              <a:rPr lang="en-US" dirty="0"/>
              <a:t>Will the defendant be re-arrested during this pretrial period?</a:t>
            </a:r>
          </a:p>
          <a:p>
            <a:pPr lvl="1">
              <a:buFontTx/>
              <a:buChar char="-"/>
            </a:pPr>
            <a:r>
              <a:rPr lang="en-US" dirty="0"/>
              <a:t>Will the defendant not show up at a future court date?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Both of these questions are essentially predictions</a:t>
            </a:r>
          </a:p>
        </p:txBody>
      </p:sp>
      <p:pic>
        <p:nvPicPr>
          <p:cNvPr id="1026" name="Picture 2" descr="Judge Hummer presiding over arraignment hearings in Courtroom 4D.">
            <a:hlinkClick r:id="rId2"/>
            <a:extLst>
              <a:ext uri="{FF2B5EF4-FFF2-40B4-BE49-F238E27FC236}">
                <a16:creationId xmlns:a16="http://schemas.microsoft.com/office/drawing/2014/main" id="{7C07927D-A291-4BD6-591E-A8608226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98" y="1708026"/>
            <a:ext cx="5461901" cy="36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3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20AF-575F-4AFC-8A6B-45A38340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FTA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FDB96E-AD46-4542-B2AA-C87547041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average rate of FTA for defendants you saw: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3,595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24,293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14.8%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FDB96E-AD46-4542-B2AA-C87547041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7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20AF-575F-4AFC-8A6B-45A38340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FTA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FDB96E-AD46-4542-B2AA-C87547041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our first probability: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=14.8%=0.148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– This is the notation for probability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𝐹𝑇𝐴</m:t>
                    </m:r>
                  </m:oMath>
                </a14:m>
                <a:r>
                  <a:rPr lang="en-US" dirty="0"/>
                  <a:t> is a variable that can take on different values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𝐹𝑇𝐴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that refers to the event that an FTA did happen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𝐹𝑇𝐴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0, that refers to the event that an FTA did not happen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FDB96E-AD46-4542-B2AA-C87547041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08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16F1-8E84-47CE-8A5D-AB7FE4BB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Chance of No FTA?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6AE98E-90A4-499F-B9DC-B569FE51A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Number of people who did not FTA: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24,293−3,595=20,698</m:t>
                    </m:r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20,698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24,293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=85.2%</m:t>
                    </m:r>
                  </m:oMath>
                </a14:m>
                <a:endParaRPr lang="en-US" b="0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=85.2%=0.852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=0.148+0.852=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6AE98E-90A4-499F-B9DC-B569FE51A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08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6989-1918-46C4-9E5D-B6200490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E63F-1FB1-4F13-AC8C-446FE0E20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Rule: The sum of the probabilities of “mutually exclusive” outcomes equals one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Mutually exclusive means that the events can’t happen at the same time:</a:t>
            </a:r>
          </a:p>
          <a:p>
            <a:pPr lvl="1"/>
            <a:r>
              <a:rPr lang="en-US" dirty="0"/>
              <a:t>A person can’t both FTA and not FTA for a court appearance</a:t>
            </a:r>
          </a:p>
        </p:txBody>
      </p:sp>
    </p:spTree>
    <p:extLst>
      <p:ext uri="{BB962C8B-B14F-4D97-AF65-F5344CB8AC3E}">
        <p14:creationId xmlns:p14="http://schemas.microsoft.com/office/powerpoint/2010/main" val="350232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3647-011B-415D-B268-2CD8E68E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We Will 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FA52E-9F75-4D94-9B71-ED22EE718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denotes that we are talking about probabilities.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is the random variable in question</a:t>
                </a:r>
              </a:p>
              <a:p>
                <a:pPr lvl="2"/>
                <a:r>
                  <a:rPr lang="en-US" dirty="0"/>
                  <a:t>In our example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FTA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is the particular outcome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our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= 1, meaning we are asking for the probability that a person FTAs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=0.148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FA52E-9F75-4D94-9B71-ED22EE718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4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6469</TotalTime>
  <Words>659</Words>
  <Application>Microsoft Office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Cambria Math</vt:lpstr>
      <vt:lpstr>Office Theme</vt:lpstr>
      <vt:lpstr>INST 414: Data Science Techniques   Lecture 2a Probability Basics</vt:lpstr>
      <vt:lpstr>What is Probability?</vt:lpstr>
      <vt:lpstr>Example</vt:lpstr>
      <vt:lpstr>Probability in the Real World</vt:lpstr>
      <vt:lpstr>The Overall FTA Rate</vt:lpstr>
      <vt:lpstr>The Overall FTA Rate</vt:lpstr>
      <vt:lpstr>What Is the Chance of No FTA?</vt:lpstr>
      <vt:lpstr>Rules of Probability</vt:lpstr>
      <vt:lpstr>Notation We Will Use</vt:lpstr>
      <vt:lpstr>Random Variables and  Events</vt:lpstr>
      <vt:lpstr>Events</vt:lpstr>
      <vt:lpstr>“Event Space”</vt:lpstr>
      <vt:lpstr>Event Space</vt:lpstr>
      <vt:lpstr>Event Space</vt:lpstr>
      <vt:lpstr>Event Space</vt:lpstr>
      <vt:lpstr>Event Space</vt:lpstr>
      <vt:lpstr>Event Space</vt:lpstr>
      <vt:lpstr>Event Space</vt:lpstr>
      <vt:lpstr>Event Space</vt:lpstr>
      <vt:lpstr>Probability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 Data  Lecture X </dc:title>
  <dc:creator>Zubin Jelveh</dc:creator>
  <cp:lastModifiedBy>Zubin Jelveh</cp:lastModifiedBy>
  <cp:revision>112</cp:revision>
  <dcterms:created xsi:type="dcterms:W3CDTF">2021-01-25T02:56:49Z</dcterms:created>
  <dcterms:modified xsi:type="dcterms:W3CDTF">2026-02-03T17:44:29Z</dcterms:modified>
</cp:coreProperties>
</file>